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5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C9FE3-4ACA-4D13-8B16-B9ABE88CD3ED}" type="datetimeFigureOut">
              <a:rPr lang="es-CO" smtClean="0"/>
              <a:t>06/07/2015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F6C84-7306-4320-8562-E95234CC50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0619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C9FE3-4ACA-4D13-8B16-B9ABE88CD3ED}" type="datetimeFigureOut">
              <a:rPr lang="es-CO" smtClean="0"/>
              <a:t>06/07/2015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F6C84-7306-4320-8562-E95234CC50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5331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C9FE3-4ACA-4D13-8B16-B9ABE88CD3ED}" type="datetimeFigureOut">
              <a:rPr lang="es-CO" smtClean="0"/>
              <a:t>06/07/2015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F6C84-7306-4320-8562-E95234CC50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3766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C9FE3-4ACA-4D13-8B16-B9ABE88CD3ED}" type="datetimeFigureOut">
              <a:rPr lang="es-CO" smtClean="0"/>
              <a:t>06/07/2015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F6C84-7306-4320-8562-E95234CC50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7200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C9FE3-4ACA-4D13-8B16-B9ABE88CD3ED}" type="datetimeFigureOut">
              <a:rPr lang="es-CO" smtClean="0"/>
              <a:t>06/07/2015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F6C84-7306-4320-8562-E95234CC50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7909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C9FE3-4ACA-4D13-8B16-B9ABE88CD3ED}" type="datetimeFigureOut">
              <a:rPr lang="es-CO" smtClean="0"/>
              <a:t>06/07/2015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F6C84-7306-4320-8562-E95234CC50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1643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C9FE3-4ACA-4D13-8B16-B9ABE88CD3ED}" type="datetimeFigureOut">
              <a:rPr lang="es-CO" smtClean="0"/>
              <a:t>06/07/2015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F6C84-7306-4320-8562-E95234CC50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6596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C9FE3-4ACA-4D13-8B16-B9ABE88CD3ED}" type="datetimeFigureOut">
              <a:rPr lang="es-CO" smtClean="0"/>
              <a:t>06/07/2015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F6C84-7306-4320-8562-E95234CC50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5575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C9FE3-4ACA-4D13-8B16-B9ABE88CD3ED}" type="datetimeFigureOut">
              <a:rPr lang="es-CO" smtClean="0"/>
              <a:t>06/07/2015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F6C84-7306-4320-8562-E95234CC50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3688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C9FE3-4ACA-4D13-8B16-B9ABE88CD3ED}" type="datetimeFigureOut">
              <a:rPr lang="es-CO" smtClean="0"/>
              <a:t>06/07/2015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F6C84-7306-4320-8562-E95234CC50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0650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C9FE3-4ACA-4D13-8B16-B9ABE88CD3ED}" type="datetimeFigureOut">
              <a:rPr lang="es-CO" smtClean="0"/>
              <a:t>06/07/2015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F6C84-7306-4320-8562-E95234CC50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49625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C9FE3-4ACA-4D13-8B16-B9ABE88CD3ED}" type="datetimeFigureOut">
              <a:rPr lang="es-CO" smtClean="0"/>
              <a:t>06/07/2015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F6C84-7306-4320-8562-E95234CC50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687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C9FE3-4ACA-4D13-8B16-B9ABE88CD3ED}" type="datetimeFigureOut">
              <a:rPr lang="es-CO" smtClean="0"/>
              <a:t>06/07/2015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F6C84-7306-4320-8562-E95234CC509B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262" y="0"/>
            <a:ext cx="944252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3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" y="-24417"/>
            <a:ext cx="9509760" cy="690683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03" y="1259867"/>
            <a:ext cx="4570195" cy="4741271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102030" y="336537"/>
            <a:ext cx="46698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b="1" dirty="0" smtClean="0">
                <a:latin typeface="Century Gothic" panose="020B0502020202020204" pitchFamily="34" charset="0"/>
              </a:rPr>
              <a:t>PLAN GENERAL DE GESTIÓN DEL CAMBIO</a:t>
            </a:r>
          </a:p>
          <a:p>
            <a:pPr algn="ctr"/>
            <a:r>
              <a:rPr lang="es-CO" b="1" dirty="0" smtClean="0">
                <a:latin typeface="Century Gothic" panose="020B0502020202020204" pitchFamily="34" charset="0"/>
              </a:rPr>
              <a:t>PROYECTOS DE IMPLANTACIÓN </a:t>
            </a:r>
          </a:p>
          <a:p>
            <a:pPr algn="ctr"/>
            <a:r>
              <a:rPr lang="es-CO" b="1" dirty="0" smtClean="0">
                <a:latin typeface="Century Gothic" panose="020B0502020202020204" pitchFamily="34" charset="0"/>
              </a:rPr>
              <a:t>PARA SISTEMAS DE INFORMACIÓN</a:t>
            </a:r>
            <a:endParaRPr lang="es-CO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947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57915" y="2377440"/>
            <a:ext cx="7955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>
                <a:latin typeface="Century Gothic" panose="020B0502020202020204" pitchFamily="34" charset="0"/>
              </a:rPr>
              <a:t>Implementar acciones y estrategias que faciliten a todos los involucrados en el proyecto de implementación del sistema integrado de información que garanticen el éxito del proyecto, así como establecer estrategias de comunicación y actividades que contribuyan a la disminución de la  resistencia al cambio de los usuarios finales, una vez se dé su salida a producción.</a:t>
            </a:r>
            <a:endParaRPr lang="es-CO" dirty="0">
              <a:latin typeface="Century Gothic" panose="020B0502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505277" y="1303020"/>
            <a:ext cx="2260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 smtClean="0">
                <a:latin typeface="Century Gothic" panose="020B0502020202020204" pitchFamily="34" charset="0"/>
              </a:rPr>
              <a:t>1. OBJETIVO</a:t>
            </a:r>
            <a:endParaRPr lang="es-CO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220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923803" y="398264"/>
            <a:ext cx="28441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 smtClean="0"/>
              <a:t>2. METODOLOGÍA</a:t>
            </a:r>
            <a:endParaRPr lang="es-CO" sz="28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8508"/>
            <a:ext cx="9144000" cy="422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13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303270" y="1458664"/>
            <a:ext cx="538353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 smtClean="0"/>
              <a:t>A.   Contacto inicial</a:t>
            </a:r>
          </a:p>
          <a:p>
            <a:pPr marL="342900" indent="-342900" algn="just">
              <a:buAutoNum type="alphaUcPeriod" startAt="2"/>
            </a:pPr>
            <a:r>
              <a:rPr lang="es-CO" dirty="0" smtClean="0"/>
              <a:t>Identificar el lenguaje de comunicación del cliente</a:t>
            </a:r>
          </a:p>
          <a:p>
            <a:pPr marL="342900" indent="-342900" algn="just">
              <a:buAutoNum type="alphaUcPeriod" startAt="2"/>
            </a:pPr>
            <a:r>
              <a:rPr lang="es-CO" dirty="0" smtClean="0"/>
              <a:t>Se conoce la expectativa del cliente (necesidades, debilidades, fortalezas, entre otras).</a:t>
            </a:r>
          </a:p>
          <a:p>
            <a:pPr marL="342900" indent="-342900" algn="just">
              <a:buAutoNum type="alphaUcPeriod" startAt="2"/>
            </a:pPr>
            <a:r>
              <a:rPr lang="es-CO" dirty="0" err="1" smtClean="0"/>
              <a:t>Kickoff</a:t>
            </a:r>
            <a:r>
              <a:rPr lang="es-CO" dirty="0" smtClean="0"/>
              <a:t>: Presentación de propuesta comercial al equipo de proyectos..</a:t>
            </a:r>
          </a:p>
          <a:p>
            <a:pPr marL="342900" indent="-342900" algn="just">
              <a:buAutoNum type="alphaUcPeriod" startAt="2"/>
            </a:pPr>
            <a:r>
              <a:rPr lang="es-CO" dirty="0" smtClean="0"/>
              <a:t>Definición del grupo focal: Se refiere al grupo de líderes que patrocinarán y acompañarán la gestión del cambio desde su iniciación hasta el cierre del proyecto. </a:t>
            </a:r>
          </a:p>
          <a:p>
            <a:pPr marL="342900" indent="-342900" algn="just">
              <a:buAutoNum type="alphaUcPeriod" startAt="2"/>
            </a:pPr>
            <a:r>
              <a:rPr lang="es-CO" dirty="0" smtClean="0"/>
              <a:t>Propuesta comunicacional: Distribución de temáticas - campañas de expectativa, motivación a los empleados para nombrar el proyecto, lograr identidad de marca de cara al cliente y medios de difusión.</a:t>
            </a: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317" y="352008"/>
            <a:ext cx="3191551" cy="618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89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177" y="274320"/>
            <a:ext cx="3297739" cy="638937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868930" y="1760845"/>
            <a:ext cx="57950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 smtClean="0"/>
              <a:t>Evento de Lanzamiento: </a:t>
            </a:r>
            <a:r>
              <a:rPr lang="es-CO" dirty="0" smtClean="0"/>
              <a:t>Sensibilización General</a:t>
            </a:r>
          </a:p>
          <a:p>
            <a:endParaRPr lang="es-C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 smtClean="0"/>
              <a:t>Plan de Medios: </a:t>
            </a:r>
            <a:r>
              <a:rPr lang="es-CO" dirty="0" smtClean="0"/>
              <a:t>Ubicar puntos de encuentro al interior de cada compañía, zonas comunes y posibilidades de comunicación (impresa, digital, audiovisual, entre otras).</a:t>
            </a:r>
          </a:p>
          <a:p>
            <a:endParaRPr lang="es-C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 smtClean="0"/>
              <a:t>Recursos físicos </a:t>
            </a:r>
            <a:r>
              <a:rPr lang="es-CO" dirty="0" smtClean="0"/>
              <a:t>y tecnológicos con los que se pueda disponer para activar la marca (sostenimiento de campañas de aceptación) medios y canales con los que se pueda contar.</a:t>
            </a:r>
          </a:p>
          <a:p>
            <a:endParaRPr lang="es-C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 smtClean="0"/>
              <a:t>Seguimiento</a:t>
            </a:r>
            <a:r>
              <a:rPr lang="es-CO" dirty="0" smtClean="0"/>
              <a:t> de impacto a todos los empleados.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59792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792238" y="1011555"/>
            <a:ext cx="54635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 smtClean="0"/>
              <a:t>Reuniones de grupo focal: </a:t>
            </a:r>
            <a:r>
              <a:rPr lang="es-CO" dirty="0" smtClean="0"/>
              <a:t>Enfoca al comité de líderes (supervisores y líderes) para mantener la buena disposición y energía en la gestión del cambio, se socializan propuestas para continuar formando el personal en el nuevo proyecto.</a:t>
            </a:r>
          </a:p>
          <a:p>
            <a:endParaRPr lang="es-C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 smtClean="0"/>
              <a:t>Evaluar esfuerzos </a:t>
            </a:r>
            <a:r>
              <a:rPr lang="es-CO" dirty="0" smtClean="0"/>
              <a:t>y resistencias a nivel general.</a:t>
            </a:r>
          </a:p>
          <a:p>
            <a:endParaRPr lang="es-C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/>
              <a:t>Extender las </a:t>
            </a:r>
            <a:r>
              <a:rPr lang="es-CO" b="1" dirty="0" smtClean="0"/>
              <a:t>campañas</a:t>
            </a:r>
            <a:r>
              <a:rPr lang="es-CO" dirty="0" smtClean="0"/>
              <a:t> de sensibilización cuando se considere oportuno.</a:t>
            </a:r>
          </a:p>
          <a:p>
            <a:endParaRPr lang="es-C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 smtClean="0"/>
              <a:t>Reuniones</a:t>
            </a:r>
            <a:r>
              <a:rPr lang="es-CO" dirty="0" smtClean="0"/>
              <a:t> extraordinarias para sostenimiento y aceptación del producto.</a:t>
            </a: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037" y="0"/>
            <a:ext cx="2973275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11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317" y="194310"/>
            <a:ext cx="3067665" cy="59436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200400" y="148215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O" dirty="0" smtClean="0"/>
              <a:t>Contacto con el cliente para entrega final del producto, se escuchan los comentarios positivos y oportunidades de mejora.</a:t>
            </a:r>
          </a:p>
          <a:p>
            <a:pPr algn="just"/>
            <a:r>
              <a:rPr lang="es-CO" dirty="0" smtClean="0"/>
              <a:t>Lecciones aprendidas.</a:t>
            </a:r>
          </a:p>
          <a:p>
            <a:pPr algn="just"/>
            <a:endParaRPr lang="es-CO" dirty="0" smtClean="0"/>
          </a:p>
          <a:p>
            <a:pPr algn="just"/>
            <a:endParaRPr lang="es-CO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 smtClean="0"/>
              <a:t>Evento cierre del proyecto: Queda a disposición del cliente evento de clausura.</a:t>
            </a:r>
          </a:p>
          <a:p>
            <a:pPr algn="just"/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4120663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717" y="958805"/>
            <a:ext cx="6251653" cy="464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31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137410" y="4857750"/>
            <a:ext cx="55929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400" dirty="0" smtClean="0"/>
              <a:t>MUCHAS GRACIAS!</a:t>
            </a:r>
            <a:endParaRPr lang="es-CO" sz="5400" dirty="0"/>
          </a:p>
        </p:txBody>
      </p:sp>
      <p:sp>
        <p:nvSpPr>
          <p:cNvPr id="3" name="TextBox 13"/>
          <p:cNvSpPr txBox="1"/>
          <p:nvPr/>
        </p:nvSpPr>
        <p:spPr>
          <a:xfrm>
            <a:off x="2534594" y="1485886"/>
            <a:ext cx="49639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…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aprendiendo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, 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  <a:p>
            <a:pPr algn="r">
              <a:spcBef>
                <a:spcPct val="0"/>
              </a:spcBef>
            </a:pP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mejorando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y </a:t>
            </a:r>
          </a:p>
          <a:p>
            <a:pPr algn="r">
              <a:spcBef>
                <a:spcPct val="0"/>
              </a:spcBef>
            </a:pP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proyectándonos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,</a:t>
            </a:r>
          </a:p>
          <a:p>
            <a:pPr algn="r">
              <a:spcBef>
                <a:spcPct val="0"/>
              </a:spcBef>
            </a:pP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convencidos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r">
              <a:spcBef>
                <a:spcPct val="0"/>
              </a:spcBef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estar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r">
              <a:spcBef>
                <a:spcPct val="0"/>
              </a:spcBef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en el </a:t>
            </a:r>
            <a:r>
              <a:rPr lang="en-US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CAMINO CORRECTO</a:t>
            </a:r>
            <a:endParaRPr lang="en-US" sz="36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0968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375</Words>
  <Application>Microsoft Office PowerPoint</Application>
  <PresentationFormat>Presentación en pantalla (4:3)</PresentationFormat>
  <Paragraphs>39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PCGAVIRIA</dc:creator>
  <cp:lastModifiedBy>PCGAVIRIA</cp:lastModifiedBy>
  <cp:revision>11</cp:revision>
  <dcterms:created xsi:type="dcterms:W3CDTF">2015-07-06T15:58:45Z</dcterms:created>
  <dcterms:modified xsi:type="dcterms:W3CDTF">2015-07-06T16:59:02Z</dcterms:modified>
</cp:coreProperties>
</file>